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C806-B82C-4C7E-8750-92DD30D4398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FD93-0BED-4BA4-A7C7-58071A9B0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C806-B82C-4C7E-8750-92DD30D4398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FD93-0BED-4BA4-A7C7-58071A9B0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C806-B82C-4C7E-8750-92DD30D4398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FD93-0BED-4BA4-A7C7-58071A9B0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C806-B82C-4C7E-8750-92DD30D4398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FD93-0BED-4BA4-A7C7-58071A9B0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C806-B82C-4C7E-8750-92DD30D4398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FD93-0BED-4BA4-A7C7-58071A9B0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C806-B82C-4C7E-8750-92DD30D4398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FD93-0BED-4BA4-A7C7-58071A9B0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C806-B82C-4C7E-8750-92DD30D4398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FD93-0BED-4BA4-A7C7-58071A9B0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C806-B82C-4C7E-8750-92DD30D4398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FD93-0BED-4BA4-A7C7-58071A9B0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C806-B82C-4C7E-8750-92DD30D4398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FD93-0BED-4BA4-A7C7-58071A9B0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C806-B82C-4C7E-8750-92DD30D4398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FD93-0BED-4BA4-A7C7-58071A9B0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C806-B82C-4C7E-8750-92DD30D4398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FD93-0BED-4BA4-A7C7-58071A9B0F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0C806-B82C-4C7E-8750-92DD30D4398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EFD93-0BED-4BA4-A7C7-58071A9B0F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Week Four: Pragmatics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905000"/>
            <a:ext cx="6400800" cy="1752600"/>
          </a:xfrm>
        </p:spPr>
        <p:txBody>
          <a:bodyPr/>
          <a:lstStyle/>
          <a:p>
            <a:r>
              <a:rPr lang="en-US" dirty="0"/>
              <a:t>The study of what speakers mean, or 'speaker meaning', is called</a:t>
            </a:r>
          </a:p>
          <a:p>
            <a:r>
              <a:rPr lang="en-US" dirty="0"/>
              <a:t>Pragmatics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457200"/>
            <a:ext cx="75438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Context</a:t>
            </a:r>
          </a:p>
          <a:p>
            <a:r>
              <a:rPr lang="en-US" sz="2400" dirty="0"/>
              <a:t>We have got two kinds of contexts.</a:t>
            </a:r>
          </a:p>
          <a:p>
            <a:r>
              <a:rPr lang="en-US" sz="2400" dirty="0"/>
              <a:t>1- one kind is best described as linguistic context, also known as </a:t>
            </a:r>
            <a:r>
              <a:rPr lang="en-US" sz="2400" dirty="0" err="1"/>
              <a:t>cotext</a:t>
            </a:r>
            <a:r>
              <a:rPr lang="en-US" sz="2400" dirty="0"/>
              <a:t>.</a:t>
            </a:r>
          </a:p>
          <a:p>
            <a:r>
              <a:rPr lang="en-US" sz="2400" dirty="0"/>
              <a:t>The co-text of a word is the set of other words used in the same</a:t>
            </a:r>
          </a:p>
          <a:p>
            <a:r>
              <a:rPr lang="en-US" sz="2400" dirty="0"/>
              <a:t>phrase or sentence.</a:t>
            </a:r>
          </a:p>
          <a:p>
            <a:r>
              <a:rPr lang="en-US" sz="2400" dirty="0"/>
              <a:t>e.g. I get to the bank to cash a </a:t>
            </a:r>
            <a:r>
              <a:rPr lang="en-US" sz="2400" dirty="0" err="1"/>
              <a:t>cheque</a:t>
            </a:r>
            <a:r>
              <a:rPr lang="en-US" sz="2400" dirty="0"/>
              <a:t>.</a:t>
            </a:r>
          </a:p>
          <a:p>
            <a:r>
              <a:rPr lang="en-US" sz="2400" dirty="0"/>
              <a:t>Bank is homonym. By looking at other words in the sentence we know</a:t>
            </a:r>
          </a:p>
          <a:p>
            <a:r>
              <a:rPr lang="en-US" sz="2400" dirty="0"/>
              <a:t>which type of bank is intended.</a:t>
            </a:r>
          </a:p>
          <a:p>
            <a:r>
              <a:rPr lang="en-US" sz="2400" dirty="0"/>
              <a:t>2- another type of context is described as </a:t>
            </a:r>
            <a:r>
              <a:rPr lang="en-US" sz="2400" dirty="0" err="1"/>
              <a:t>pysical</a:t>
            </a:r>
            <a:r>
              <a:rPr lang="en-US" sz="2400" dirty="0"/>
              <a:t> context . Our</a:t>
            </a:r>
          </a:p>
          <a:p>
            <a:r>
              <a:rPr lang="en-US" sz="2400" dirty="0"/>
              <a:t>understanding of what we read and hear is tied to the physical context,</a:t>
            </a:r>
          </a:p>
          <a:p>
            <a:r>
              <a:rPr lang="en-US" sz="2400" dirty="0"/>
              <a:t>particularly the time and place.</a:t>
            </a:r>
          </a:p>
          <a:p>
            <a:r>
              <a:rPr lang="en-US" sz="2400" dirty="0"/>
              <a:t>e.g. The word bank on the wall of a building in a city.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474345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Dexis</a:t>
            </a:r>
            <a:endParaRPr lang="en-US" sz="2000" dirty="0"/>
          </a:p>
          <a:p>
            <a:r>
              <a:rPr lang="en-US" sz="2000" dirty="0"/>
              <a:t>There are some words in the language that can not be interpreted at all</a:t>
            </a:r>
          </a:p>
          <a:p>
            <a:r>
              <a:rPr lang="en-US" sz="2000" dirty="0"/>
              <a:t>unless the physical context is known. “ here, there, this, that, now,</a:t>
            </a:r>
          </a:p>
          <a:p>
            <a:r>
              <a:rPr lang="en-US" sz="2000" dirty="0"/>
              <a:t>then, yesterday, come “ , pronouns, such as “ I , you, him, her, them “ .</a:t>
            </a:r>
          </a:p>
          <a:p>
            <a:r>
              <a:rPr lang="en-US" sz="2000" dirty="0"/>
              <a:t>e.g. You will have to bring that back tomorrow, because they are not</a:t>
            </a:r>
          </a:p>
          <a:p>
            <a:r>
              <a:rPr lang="en-US" sz="2000" dirty="0"/>
              <a:t>here now. – this sentence is vague. You, that, tomorrow, they, here ,</a:t>
            </a:r>
          </a:p>
          <a:p>
            <a:r>
              <a:rPr lang="en-US" sz="2000" dirty="0"/>
              <a:t>now =&gt; these expressions are called deictic.</a:t>
            </a:r>
          </a:p>
          <a:p>
            <a:r>
              <a:rPr lang="en-US" sz="2000" dirty="0"/>
              <a:t>Person </a:t>
            </a:r>
            <a:r>
              <a:rPr lang="en-US" sz="2000" dirty="0" err="1"/>
              <a:t>deixis</a:t>
            </a:r>
            <a:r>
              <a:rPr lang="en-US" sz="2000" dirty="0"/>
              <a:t> : expressions used to point to a person.</a:t>
            </a:r>
          </a:p>
          <a:p>
            <a:r>
              <a:rPr lang="en-US" sz="2000" dirty="0"/>
              <a:t>Place </a:t>
            </a:r>
            <a:r>
              <a:rPr lang="en-US" sz="2000" dirty="0" err="1"/>
              <a:t>deixis</a:t>
            </a:r>
            <a:r>
              <a:rPr lang="en-US" sz="2000" dirty="0"/>
              <a:t> : words used to point to a location.</a:t>
            </a:r>
          </a:p>
          <a:p>
            <a:r>
              <a:rPr lang="en-US" sz="2000" dirty="0"/>
              <a:t>Time </a:t>
            </a:r>
            <a:r>
              <a:rPr lang="en-US" sz="2000" dirty="0" err="1"/>
              <a:t>deixis</a:t>
            </a:r>
            <a:r>
              <a:rPr lang="en-US" sz="2000" dirty="0"/>
              <a:t> : expressions used to point to a time.</a:t>
            </a:r>
          </a:p>
          <a:p>
            <a:r>
              <a:rPr lang="en-US" sz="2000" dirty="0"/>
              <a:t>There is a distinction between what is marked as close to the speaker (</a:t>
            </a:r>
          </a:p>
          <a:p>
            <a:r>
              <a:rPr lang="en-US" sz="2000" dirty="0"/>
              <a:t>this, that, now ) . What is marked as distant ( that, there, then 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077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Presupposition</a:t>
            </a:r>
          </a:p>
          <a:p>
            <a:r>
              <a:rPr lang="en-US" sz="2400" dirty="0"/>
              <a:t>Speakers design their linguistic messages on the basis of assumptions</a:t>
            </a:r>
          </a:p>
          <a:p>
            <a:r>
              <a:rPr lang="en-US" sz="2400" dirty="0"/>
              <a:t>about what their hearers already know. What a speaker assumes is true</a:t>
            </a:r>
          </a:p>
          <a:p>
            <a:r>
              <a:rPr lang="en-US" sz="2400" dirty="0"/>
              <a:t>or known by the hearer can be described as presupposition.</a:t>
            </a:r>
          </a:p>
          <a:p>
            <a:r>
              <a:rPr lang="en-US" sz="2400" dirty="0"/>
              <a:t>e.g. Your brother is waiting for you. – There is a presupposition that</a:t>
            </a:r>
          </a:p>
          <a:p>
            <a:r>
              <a:rPr lang="en-US" sz="2400" dirty="0"/>
              <a:t>you have a brother.</a:t>
            </a:r>
          </a:p>
          <a:p>
            <a:r>
              <a:rPr lang="en-US" sz="2400" dirty="0"/>
              <a:t>“ Constancy under negation “ test is applied for presupposition.</a:t>
            </a:r>
          </a:p>
          <a:p>
            <a:r>
              <a:rPr lang="en-US" sz="2400" dirty="0"/>
              <a:t>My car is wreck. / my car is not wreck. =&gt; “ I have a car “ remains true</a:t>
            </a:r>
          </a:p>
          <a:p>
            <a:r>
              <a:rPr lang="en-US" sz="2400" dirty="0"/>
              <a:t>in both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394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Week Four: Pragmatics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Four: Pragmatics</dc:title>
  <dc:creator>intel</dc:creator>
  <cp:lastModifiedBy>intel</cp:lastModifiedBy>
  <cp:revision>1</cp:revision>
  <dcterms:created xsi:type="dcterms:W3CDTF">2017-08-16T05:23:04Z</dcterms:created>
  <dcterms:modified xsi:type="dcterms:W3CDTF">2017-08-16T05:27:36Z</dcterms:modified>
</cp:coreProperties>
</file>